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6" r:id="rId4"/>
    <p:sldId id="257" r:id="rId5"/>
    <p:sldId id="259" r:id="rId6"/>
    <p:sldId id="263" r:id="rId7"/>
    <p:sldId id="258" r:id="rId8"/>
    <p:sldId id="261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.formenti@unimib.it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01972-5AA7-460A-B10E-C9BA40152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1A468D-BD99-4A83-A3D6-871E4F37E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9A578-9221-478E-8433-6B75EA32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76ED4-6B88-411E-BF5E-742399FA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95F61B-B786-4159-9D94-22BE0B29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8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C2AD7-43F6-44D0-AF91-7F0A7AE7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D3DAE4-96EB-4F5E-8300-7832E5978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92B347-F847-4AEF-85AB-2D325A1B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A2E625-42BB-44E6-900B-8FCA8AD2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6132A4-2223-4F96-8B8A-E700E1CF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8B77AA-B880-4C39-909D-217FA003D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DEFA84-CDF2-4869-ABD9-186631CC6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961FA-CF0C-45A2-8A71-811D3FE9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B144A3-3D35-41A6-B74D-32CA88A9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07589-1E16-4187-BB5E-149DD6A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0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6DF55-28E9-430E-B524-8735AF1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A6217D-3AC1-4E9E-84AB-3760200BF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AD597-8461-4340-B675-4626D911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F7AB08-5C90-408E-92A1-91761736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4673E2-6F70-4F57-BB41-078FB06F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07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43128E-EAEF-4D06-B315-AF6E3824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62BD99-274C-458C-B07B-A1E6FD210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FDFC55-AC9E-41FD-A116-1863C1BE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BFD91-1114-4ED9-97EC-21F788D1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88ED9F-623F-4E2D-B76C-B092A3F2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36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9EFB31-C39A-4800-9984-DCDA88F0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D9EF2-10EC-4493-B9E4-3DB0E752D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0CF2C1-01D5-474A-B663-B472FA798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1AB864-A0E6-4116-B567-4A77427F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ED2509-2695-4545-A069-0B7D5BA1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034093-B30F-438A-B510-9170B965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34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6EE17-4AFD-4212-ADAF-568747E0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657EDD-04D1-4E60-8F51-22970C67A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E37488-EC11-4CBE-938B-44C3AE094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7ADD58-7416-40E0-BC64-FF24D58B7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37C7CD8-A2A2-44FD-B6A1-CB4EECA6D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AF8238-40FD-49F4-8536-E8C3A04B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A8C29D-93B3-4906-A23F-C5EEC63A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225D56-AE6D-400D-84FB-53296F71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50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9D1183-9AA2-4A93-BBF0-1A4D00F9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09B926D-51FB-4614-AE48-7EC55E33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D7C833-F9E0-46D8-976A-91FCCADA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8EBB5E-F7AC-48C7-AD6C-7BB56D2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DAD168-2B8A-46C8-BECD-111EA969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2928FA-2F5C-4403-9579-BAA2ACA8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B8949C-E1A4-41C3-A091-A504D350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6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CADCD-AE4A-48A0-A1E4-890B2955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57AB6D-6AD5-4E16-A074-09AC2110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30152A-7E3D-42D2-AB79-D824A8A39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ED6A87-E9BF-44B6-A8EC-4DFB1432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6227EF-D06E-49CB-8FE8-ECFD8D37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1749B4-0DB4-4306-82AA-FA083A51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741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FFE44-807A-449E-B8A9-B90727A0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DDB8DC-503A-4E09-B520-9ADCC3248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AE4B0C-930D-4D84-BEFC-8B47606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45F51-6EAC-4168-889F-50453171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523D62-46F9-44A8-A6AD-B5FD8DA2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864B7-2498-400E-89AE-CB15A32E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85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D583753-3249-4BF4-B7B6-A46C5B01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169007-30A2-4D00-8B78-873406B6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9CDCF9-9856-4588-894A-4BA2BE1E3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198D-DA3C-4F01-B301-380F765D6850}" type="datetimeFigureOut">
              <a:rPr lang="x-none" smtClean="0"/>
              <a:t>09/08/23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E522F2-D0C3-47E9-B65F-37A8F0D54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D6C07D-125C-4BA2-88C7-27755E555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E88A-C1C8-423B-BD68-0C67D478D4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33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.png"/><Relationship Id="rId14" Type="http://schemas.openxmlformats.org/officeDocument/2006/relationships/image" Target="../media/image14.jp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brill.com/search?q1=Esrea&amp;searchBt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6756"/>
            <a:ext cx="9144000" cy="3305262"/>
          </a:xfrm>
        </p:spPr>
        <p:txBody>
          <a:bodyPr>
            <a:normAutofit/>
          </a:bodyPr>
          <a:lstStyle/>
          <a:p>
            <a:pPr algn="l"/>
            <a:endParaRPr lang="x-none" dirty="0"/>
          </a:p>
          <a:p>
            <a:pPr algn="l"/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83" y="1166648"/>
            <a:ext cx="4445876" cy="45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1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52" y="1128349"/>
            <a:ext cx="10250560" cy="5110468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GB" sz="2600" dirty="0" smtClean="0"/>
              <a:t>ESREA </a:t>
            </a:r>
            <a:r>
              <a:rPr lang="en-GB" sz="2600" dirty="0"/>
              <a:t>is a non-profit </a:t>
            </a:r>
            <a:r>
              <a:rPr lang="en-GB" sz="2600" dirty="0" smtClean="0"/>
              <a:t>organisation established </a:t>
            </a:r>
            <a:r>
              <a:rPr lang="en-GB" sz="2600" dirty="0"/>
              <a:t>in 1992</a:t>
            </a:r>
            <a:r>
              <a:rPr lang="en-GB" sz="2600" dirty="0" smtClean="0"/>
              <a:t>, and governed             under </a:t>
            </a:r>
            <a:r>
              <a:rPr lang="en-GB" sz="2600" dirty="0"/>
              <a:t>the </a:t>
            </a:r>
            <a:r>
              <a:rPr lang="en-GB" sz="2600" dirty="0" smtClean="0"/>
              <a:t>German law (since 2019). </a:t>
            </a:r>
          </a:p>
          <a:p>
            <a:pPr algn="l"/>
            <a:r>
              <a:rPr lang="en-GB" sz="2600" dirty="0" smtClean="0"/>
              <a:t>It </a:t>
            </a:r>
            <a:r>
              <a:rPr lang="en-GB" sz="2600" dirty="0"/>
              <a:t>is steered </a:t>
            </a:r>
            <a:r>
              <a:rPr lang="en-GB" sz="2600" dirty="0" smtClean="0"/>
              <a:t>by the 12 elected </a:t>
            </a:r>
            <a:r>
              <a:rPr lang="en-GB" sz="2600" dirty="0"/>
              <a:t>members of the </a:t>
            </a:r>
            <a:r>
              <a:rPr lang="en-GB" sz="2600" dirty="0" smtClean="0"/>
              <a:t>Steering Committee and </a:t>
            </a:r>
            <a:r>
              <a:rPr lang="en-GB" sz="2600" dirty="0"/>
              <a:t>supported by the </a:t>
            </a:r>
            <a:r>
              <a:rPr lang="en-GB" sz="2600" dirty="0" smtClean="0"/>
              <a:t>Secretariat </a:t>
            </a:r>
            <a:r>
              <a:rPr lang="en-US" sz="2600" dirty="0" smtClean="0"/>
              <a:t>located </a:t>
            </a:r>
            <a:r>
              <a:rPr lang="en-US" sz="2600" dirty="0"/>
              <a:t>at the German Institute for Adult Education (DIE) in Bonn, Germany. </a:t>
            </a:r>
          </a:p>
          <a:p>
            <a:pPr algn="l"/>
            <a:r>
              <a:rPr lang="en-US" sz="2600" b="1" dirty="0" smtClean="0"/>
              <a:t>Chair</a:t>
            </a:r>
            <a:r>
              <a:rPr lang="en-US" sz="2600" dirty="0" smtClean="0"/>
              <a:t>: Marcella Milana; </a:t>
            </a:r>
            <a:r>
              <a:rPr lang="en-US" sz="2600" b="1" dirty="0" smtClean="0"/>
              <a:t>Vice-Chair</a:t>
            </a:r>
            <a:r>
              <a:rPr lang="en-US" sz="2600" dirty="0" smtClean="0"/>
              <a:t>: Fergal Finnegan; </a:t>
            </a:r>
            <a:r>
              <a:rPr lang="en-US" sz="2600" b="1" dirty="0" smtClean="0"/>
              <a:t>Secretary</a:t>
            </a:r>
            <a:r>
              <a:rPr lang="en-US" sz="2600" dirty="0"/>
              <a:t>: Susanne </a:t>
            </a:r>
            <a:r>
              <a:rPr lang="en-US" sz="2600" dirty="0" err="1" smtClean="0"/>
              <a:t>Lattke</a:t>
            </a:r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r>
              <a:rPr lang="en-US" sz="2600" dirty="0" smtClean="0"/>
              <a:t>ESREA </a:t>
            </a:r>
            <a:r>
              <a:rPr lang="en-US" sz="2600" b="1" dirty="0" smtClean="0"/>
              <a:t>aims</a:t>
            </a:r>
            <a:r>
              <a:rPr lang="en-US" sz="2600" dirty="0" smtClean="0"/>
              <a:t> to:</a:t>
            </a:r>
            <a:endParaRPr lang="en-US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S</a:t>
            </a:r>
            <a:r>
              <a:rPr lang="en-GB" sz="2600" dirty="0" smtClean="0"/>
              <a:t>upport the </a:t>
            </a:r>
            <a:r>
              <a:rPr lang="en-GB" sz="2600" dirty="0"/>
              <a:t>advancement of high quality research on the education and learning of adults in European countries and beyond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P</a:t>
            </a:r>
            <a:r>
              <a:rPr lang="en-GB" sz="2600" dirty="0" smtClean="0"/>
              <a:t>romote </a:t>
            </a:r>
            <a:r>
              <a:rPr lang="en-GB" sz="2600" dirty="0"/>
              <a:t>and disseminates meaningful research through networks, conferences and publications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S</a:t>
            </a:r>
            <a:r>
              <a:rPr lang="en-GB" sz="2600" dirty="0" smtClean="0"/>
              <a:t>ustains </a:t>
            </a:r>
            <a:r>
              <a:rPr lang="en-GB" sz="2600" dirty="0"/>
              <a:t>the development of early career researchers and PhD students through dedicated events, seasonal schools and bursaries</a:t>
            </a:r>
          </a:p>
          <a:p>
            <a:pPr algn="l"/>
            <a:endParaRPr lang="en-GB" sz="2600" dirty="0"/>
          </a:p>
          <a:p>
            <a:pPr algn="l"/>
            <a:endParaRPr lang="x-none" sz="2600" dirty="0"/>
          </a:p>
          <a:p>
            <a:pPr algn="l"/>
            <a:endParaRPr lang="x-non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98" y="420033"/>
            <a:ext cx="1469697" cy="1469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996" y="564477"/>
            <a:ext cx="6882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About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ESREA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pic>
        <p:nvPicPr>
          <p:cNvPr id="4" name="Picture 3" descr="Screenshot 2023-06-26 at 11.33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80" y="4679864"/>
            <a:ext cx="1530615" cy="15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91DD965-832B-47A2-98CF-21EE4F28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74" y="0"/>
            <a:ext cx="2035321" cy="21167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EA040B7-FA76-4294-9419-EF2A5A94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32" y="4638048"/>
            <a:ext cx="2209027" cy="22090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3673B5A7-8893-402F-AFDB-EA262F73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830" y="4638048"/>
            <a:ext cx="2209027" cy="22090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FD13B43-77D2-474E-A843-5EE71C0B2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77" y="0"/>
            <a:ext cx="2116788" cy="2116788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D83D20D8-370C-4D58-B3D7-F170B2AB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4652613"/>
            <a:ext cx="2065707" cy="220538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47DEE77-1C7A-415A-981A-C3E60A4EDD01}"/>
              </a:ext>
            </a:extLst>
          </p:cNvPr>
          <p:cNvSpPr txBox="1">
            <a:spLocks/>
          </p:cNvSpPr>
          <p:nvPr/>
        </p:nvSpPr>
        <p:spPr>
          <a:xfrm>
            <a:off x="3875387" y="2643683"/>
            <a:ext cx="887081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sv-SE" sz="3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teering</a:t>
            </a:r>
            <a:r>
              <a:rPr lang="sv-SE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sz="3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Committee</a:t>
            </a:r>
            <a:endParaRPr lang="sv-SE" sz="3600" b="1" dirty="0" smtClean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sv-SE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			and </a:t>
            </a:r>
            <a:r>
              <a:rPr lang="sv-SE" sz="3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Secretary</a:t>
            </a:r>
            <a:endParaRPr lang="x-none" sz="36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 descr="Anders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5394" cy="2116788"/>
          </a:xfrm>
          <a:prstGeom prst="rect">
            <a:avLst/>
          </a:prstGeom>
        </p:spPr>
      </p:pic>
      <p:pic>
        <p:nvPicPr>
          <p:cNvPr id="3" name="Picture 2" descr="Rosanna-....-150x15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25" y="0"/>
            <a:ext cx="2107934" cy="2107934"/>
          </a:xfrm>
          <a:prstGeom prst="rect">
            <a:avLst/>
          </a:prstGeom>
        </p:spPr>
      </p:pic>
      <p:pic>
        <p:nvPicPr>
          <p:cNvPr id="16" name="Picture 15" descr="siivonen-sw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63" y="0"/>
            <a:ext cx="2085428" cy="20854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E1ED330-7111-450C-B31E-EEA008FFC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0225" y="-1"/>
            <a:ext cx="2148147" cy="2148147"/>
          </a:xfrm>
          <a:prstGeom prst="rect">
            <a:avLst/>
          </a:prstGeom>
        </p:spPr>
      </p:pic>
      <p:pic>
        <p:nvPicPr>
          <p:cNvPr id="20" name="Picture 19" descr="SteffiRobak_15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20" y="4679512"/>
            <a:ext cx="2178487" cy="217848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D9B812C1-125B-41FE-8F09-0DB1B1D940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5658" y="4621658"/>
            <a:ext cx="2236342" cy="22363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85" y="2580858"/>
            <a:ext cx="1469697" cy="1469697"/>
          </a:xfrm>
          <a:prstGeom prst="rect">
            <a:avLst/>
          </a:prstGeom>
        </p:spPr>
      </p:pic>
      <p:pic>
        <p:nvPicPr>
          <p:cNvPr id="8" name="Picture 7" descr="Unknow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05" y="2325879"/>
            <a:ext cx="2064495" cy="206449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E6278C0-E967-47EE-A9EB-04EC31DF74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9033" y="4638048"/>
            <a:ext cx="1561997" cy="2211040"/>
          </a:xfrm>
          <a:prstGeom prst="rect">
            <a:avLst/>
          </a:prstGeom>
        </p:spPr>
      </p:pic>
      <p:pic>
        <p:nvPicPr>
          <p:cNvPr id="9" name="Picture 8" descr="Screenshot 2023-06-26 at 11.32.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3" y="2565890"/>
            <a:ext cx="1580352" cy="16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06-26 at 10.4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8" y="1049985"/>
            <a:ext cx="11962702" cy="5290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2DA85-B5C0-432F-B563-8D39B87B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806" y="294594"/>
            <a:ext cx="9144000" cy="715768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ESREA Research </a:t>
            </a:r>
            <a:r>
              <a:rPr lang="sv-SE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Networks</a:t>
            </a:r>
            <a:endParaRPr lang="x-none" sz="36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198" y="5331168"/>
            <a:ext cx="619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ESREA main work is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in 13 thematic research networks that hold regular meetings</a:t>
            </a:r>
            <a:endParaRPr lang="en-US" sz="2400" dirty="0"/>
          </a:p>
        </p:txBody>
      </p:sp>
      <p:pic>
        <p:nvPicPr>
          <p:cNvPr id="10" name="Picture 9" descr="Screenshot 2023-06-26 at 11.3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95" y="4944913"/>
            <a:ext cx="1492933" cy="15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2DA85-B5C0-432F-B563-8D39B87B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6" y="373223"/>
            <a:ext cx="9659245" cy="1531777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Open Access Book Series</a:t>
            </a:r>
            <a:r>
              <a:rPr lang="sv-SE" sz="4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sv-SE" sz="4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sv-SE" sz="4000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Research on the Education and Learning of Adults</a:t>
            </a:r>
            <a:br>
              <a:rPr lang="sv-SE" sz="4000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Sense / Brill Publisher</a:t>
            </a:r>
            <a:endParaRPr lang="x-none" sz="2700" i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619251"/>
            <a:ext cx="10497075" cy="4865526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>
              <a:hlinkClick r:id="rId2"/>
            </a:endParaRPr>
          </a:p>
          <a:p>
            <a:pPr algn="l"/>
            <a:endParaRPr lang="en-US" dirty="0">
              <a:hlinkClick r:id="rId2"/>
            </a:endParaRPr>
          </a:p>
          <a:p>
            <a:pPr algn="l"/>
            <a:endParaRPr lang="en-US" dirty="0">
              <a:hlinkClick r:id="rId2"/>
            </a:endParaRPr>
          </a:p>
          <a:p>
            <a:pPr algn="l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EE061BB-50D6-4B1A-842F-F6FDD895E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79" y="2207280"/>
            <a:ext cx="2353454" cy="35694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2AFC3DFF-B3DF-49D0-B099-9B5F89C7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311" y="2709036"/>
            <a:ext cx="2353454" cy="3569405"/>
          </a:xfrm>
          <a:prstGeom prst="rect">
            <a:avLst/>
          </a:prstGeom>
        </p:spPr>
      </p:pic>
      <p:pic>
        <p:nvPicPr>
          <p:cNvPr id="4" name="Picture 3" descr="Screenshot 2023-06-26 at 11.01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19" y="2786490"/>
            <a:ext cx="2714281" cy="2714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98" y="420033"/>
            <a:ext cx="1469697" cy="14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2DA85-B5C0-432F-B563-8D39B87B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08" y="672404"/>
            <a:ext cx="8722854" cy="71576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Open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Access Journal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350" y="2075627"/>
            <a:ext cx="4658685" cy="3832804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/>
              <a:t>The </a:t>
            </a:r>
            <a:r>
              <a:rPr lang="en-US" b="1" i="1" dirty="0"/>
              <a:t>European Journal for Research on the Education and Learning of Adults (RELA) </a:t>
            </a:r>
          </a:p>
          <a:p>
            <a:pPr algn="l"/>
            <a:r>
              <a:rPr lang="en-US" dirty="0"/>
              <a:t>Refereed academic journal creating a forum for the publication of critical research on adult education and </a:t>
            </a:r>
            <a:r>
              <a:rPr lang="en-US" dirty="0" smtClean="0"/>
              <a:t>learning. </a:t>
            </a:r>
          </a:p>
          <a:p>
            <a:pPr algn="l"/>
            <a:r>
              <a:rPr lang="en-US" dirty="0" smtClean="0"/>
              <a:t>It receives support </a:t>
            </a:r>
            <a:r>
              <a:rPr lang="en-US" dirty="0"/>
              <a:t>from the Swedish research </a:t>
            </a:r>
            <a:r>
              <a:rPr lang="en-US" dirty="0" smtClean="0"/>
              <a:t>council.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B7E613-4763-45C1-927B-02A6B974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03" y="2263788"/>
            <a:ext cx="2143858" cy="30360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11" descr="Screenshot 2023-06-26 at 11.0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2" y="2422440"/>
            <a:ext cx="2591082" cy="2656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98" y="420033"/>
            <a:ext cx="1469697" cy="14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2DA85-B5C0-432F-B563-8D39B87B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432" y="672404"/>
            <a:ext cx="8031061" cy="715768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Events</a:t>
            </a:r>
            <a:endParaRPr lang="x-none" sz="36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455" y="2546060"/>
            <a:ext cx="7522499" cy="3051668"/>
          </a:xfrm>
        </p:spPr>
        <p:txBody>
          <a:bodyPr>
            <a:normAutofit/>
          </a:bodyPr>
          <a:lstStyle/>
          <a:p>
            <a:pPr algn="l"/>
            <a:endParaRPr lang="en-GB" b="1" dirty="0" smtClean="0"/>
          </a:p>
          <a:p>
            <a:pPr marL="342900" indent="-342900" algn="l">
              <a:buFont typeface="Arial"/>
              <a:buChar char="•"/>
            </a:pPr>
            <a:r>
              <a:rPr lang="en-GB" dirty="0" smtClean="0"/>
              <a:t>ESREA Network Conferences </a:t>
            </a:r>
            <a:r>
              <a:rPr lang="pl-PL" dirty="0" smtClean="0"/>
              <a:t>(</a:t>
            </a:r>
            <a:r>
              <a:rPr lang="pl-PL" dirty="0" err="1" smtClean="0"/>
              <a:t>annual</a:t>
            </a:r>
            <a:r>
              <a:rPr lang="pl-PL" dirty="0" smtClean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 smtClean="0"/>
              <a:t>biannual</a:t>
            </a:r>
            <a:r>
              <a:rPr lang="pl-PL" dirty="0" smtClean="0"/>
              <a:t>)</a:t>
            </a:r>
            <a:endParaRPr lang="pl-PL" dirty="0"/>
          </a:p>
          <a:p>
            <a:pPr marL="342900" indent="-342900" algn="l">
              <a:buFont typeface="Arial"/>
              <a:buChar char="•"/>
            </a:pPr>
            <a:r>
              <a:rPr lang="en-GB" dirty="0"/>
              <a:t>ESREA Triennial Conferences</a:t>
            </a:r>
            <a:r>
              <a:rPr lang="pl-PL" dirty="0"/>
              <a:t> </a:t>
            </a:r>
            <a:r>
              <a:rPr lang="sv-SE" dirty="0"/>
              <a:t> (ALL NETWORKS)</a:t>
            </a:r>
            <a:endParaRPr lang="pl-PL" dirty="0"/>
          </a:p>
          <a:p>
            <a:pPr marL="342900" indent="-342900" algn="l">
              <a:buFont typeface="Arial"/>
              <a:buChar char="•"/>
            </a:pPr>
            <a:r>
              <a:rPr lang="en-GB" dirty="0"/>
              <a:t>Summer and </a:t>
            </a:r>
            <a:r>
              <a:rPr lang="en-GB" dirty="0" smtClean="0"/>
              <a:t>Winter </a:t>
            </a:r>
            <a:r>
              <a:rPr lang="en-GB" dirty="0"/>
              <a:t>schools </a:t>
            </a:r>
            <a:r>
              <a:rPr lang="sv-SE" dirty="0"/>
              <a:t>for </a:t>
            </a:r>
            <a:r>
              <a:rPr lang="sv-SE" dirty="0" smtClean="0"/>
              <a:t>PhD students and </a:t>
            </a:r>
            <a:r>
              <a:rPr lang="sv-SE" dirty="0" err="1" smtClean="0"/>
              <a:t>newer</a:t>
            </a:r>
            <a:r>
              <a:rPr lang="sv-SE" dirty="0" smtClean="0"/>
              <a:t> researchers</a:t>
            </a:r>
          </a:p>
          <a:p>
            <a:pPr marL="342900" indent="-342900" algn="l">
              <a:buFont typeface="Arial"/>
              <a:buChar char="•"/>
            </a:pPr>
            <a:endParaRPr lang="sv-SE" dirty="0"/>
          </a:p>
          <a:p>
            <a:pPr algn="l"/>
            <a:r>
              <a:rPr lang="sv-SE" b="1" dirty="0" smtClean="0"/>
              <a:t>							</a:t>
            </a:r>
            <a:endParaRPr lang="sv-SE" dirty="0"/>
          </a:p>
          <a:p>
            <a:pPr algn="l"/>
            <a:endParaRPr lang="x-none" dirty="0"/>
          </a:p>
        </p:txBody>
      </p:sp>
      <p:pic>
        <p:nvPicPr>
          <p:cNvPr id="4" name="Picture 3" descr="Screenshot 2023-06-26 at 11.1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8" y="2477356"/>
            <a:ext cx="2720045" cy="2789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98" y="420033"/>
            <a:ext cx="1469697" cy="14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2DA85-B5C0-432F-B563-8D39B87B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304" y="672403"/>
            <a:ext cx="9794696" cy="723109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lang="pl-PL" sz="3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embership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l-PL" sz="3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benefits</a:t>
            </a:r>
            <a:endParaRPr lang="x-none" sz="3600" i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BEB35-9869-4F34-A170-00E3EA7B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948" y="2368461"/>
            <a:ext cx="8596515" cy="412302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/>
              <a:t>Access </a:t>
            </a:r>
            <a:r>
              <a:rPr lang="pl-PL" sz="2600" dirty="0"/>
              <a:t>to networks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err="1"/>
              <a:t>Research</a:t>
            </a:r>
            <a:r>
              <a:rPr lang="pl-PL" sz="2600" dirty="0"/>
              <a:t> and </a:t>
            </a:r>
            <a:r>
              <a:rPr lang="pl-PL" sz="2600" dirty="0" err="1"/>
              <a:t>publication</a:t>
            </a:r>
            <a:r>
              <a:rPr lang="pl-PL" sz="2600" dirty="0"/>
              <a:t> </a:t>
            </a:r>
            <a:r>
              <a:rPr lang="pl-PL" sz="2600" dirty="0" err="1"/>
              <a:t>opportunities</a:t>
            </a:r>
            <a:endParaRPr lang="pl-PL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/>
              <a:t>R</a:t>
            </a:r>
            <a:r>
              <a:rPr lang="en-US" sz="2600" dirty="0"/>
              <a:t>educed fees for </a:t>
            </a:r>
            <a:r>
              <a:rPr lang="en-US" sz="2600" dirty="0"/>
              <a:t>all networks </a:t>
            </a:r>
            <a:r>
              <a:rPr lang="en-US" sz="2600" dirty="0"/>
              <a:t>and ESREA </a:t>
            </a:r>
            <a:r>
              <a:rPr lang="en-US" sz="2600" dirty="0"/>
              <a:t>conferences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A regular newsletter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err="1"/>
              <a:t>Updates</a:t>
            </a:r>
            <a:r>
              <a:rPr lang="pl-PL" sz="2600" dirty="0"/>
              <a:t> by email on </a:t>
            </a:r>
            <a:r>
              <a:rPr lang="pl-PL" sz="2600" dirty="0" err="1"/>
              <a:t>Calls</a:t>
            </a:r>
            <a:r>
              <a:rPr lang="pl-PL" sz="2600" dirty="0"/>
              <a:t> for </a:t>
            </a:r>
            <a:r>
              <a:rPr lang="pl-PL" sz="2600" dirty="0" err="1"/>
              <a:t>papers</a:t>
            </a:r>
            <a:r>
              <a:rPr lang="pl-PL" sz="2600" dirty="0"/>
              <a:t>, </a:t>
            </a:r>
            <a:r>
              <a:rPr lang="pl-PL" sz="2600" dirty="0" err="1"/>
              <a:t>job</a:t>
            </a:r>
            <a:r>
              <a:rPr lang="pl-PL" sz="2600" dirty="0"/>
              <a:t> </a:t>
            </a:r>
            <a:r>
              <a:rPr lang="pl-PL" sz="2600" dirty="0" err="1"/>
              <a:t>opportunities</a:t>
            </a:r>
            <a:r>
              <a:rPr lang="pl-PL" sz="2600" dirty="0"/>
              <a:t>, etc.</a:t>
            </a:r>
            <a:endParaRPr lang="pl-PL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err="1"/>
              <a:t>Bursaries</a:t>
            </a:r>
            <a:r>
              <a:rPr lang="pl-PL" sz="2600" dirty="0"/>
              <a:t> for </a:t>
            </a:r>
            <a:r>
              <a:rPr lang="pl-PL" sz="2600" dirty="0" err="1"/>
              <a:t>PhD</a:t>
            </a:r>
            <a:r>
              <a:rPr lang="pl-PL" sz="2600" dirty="0"/>
              <a:t> </a:t>
            </a:r>
            <a:r>
              <a:rPr lang="pl-PL" sz="2600" dirty="0" err="1"/>
              <a:t>students</a:t>
            </a:r>
            <a:endParaRPr lang="pl-PL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/>
              <a:t>A</a:t>
            </a:r>
            <a:r>
              <a:rPr lang="en-US" sz="2600" dirty="0"/>
              <a:t> prize for the best paper presented by a PhD student </a:t>
            </a:r>
            <a:r>
              <a:rPr lang="en-US" sz="2600" dirty="0"/>
              <a:t>                    at </a:t>
            </a:r>
            <a:r>
              <a:rPr lang="en-US" sz="2600" dirty="0"/>
              <a:t>the triennial </a:t>
            </a:r>
            <a:r>
              <a:rPr lang="en-US" sz="2600" dirty="0"/>
              <a:t>conferences</a:t>
            </a:r>
            <a:endParaRPr lang="en-US" sz="2600" dirty="0"/>
          </a:p>
          <a:p>
            <a:pPr algn="l"/>
            <a:endParaRPr lang="it-IT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Join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us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! </a:t>
            </a:r>
            <a:r>
              <a:rPr lang="it-IT" sz="3000" dirty="0" err="1" smtClean="0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000" dirty="0" err="1">
                <a:solidFill>
                  <a:schemeClr val="accent5">
                    <a:lumMod val="75000"/>
                  </a:schemeClr>
                </a:solidFill>
              </a:rPr>
              <a:t>sustain</a:t>
            </a:r>
            <a:r>
              <a:rPr lang="it-IT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</a:rPr>
              <a:t> work </a:t>
            </a:r>
            <a:r>
              <a:rPr lang="it-IT" sz="3000" dirty="0">
                <a:solidFill>
                  <a:schemeClr val="accent5">
                    <a:lumMod val="75000"/>
                  </a:schemeClr>
                </a:solidFill>
              </a:rPr>
              <a:t>for the </a:t>
            </a:r>
            <a:r>
              <a:rPr lang="it-IT" sz="3000" dirty="0" err="1" smtClean="0">
                <a:solidFill>
                  <a:schemeClr val="accent5">
                    <a:lumMod val="75000"/>
                  </a:schemeClr>
                </a:solidFill>
              </a:rPr>
              <a:t>adult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000" dirty="0" err="1" smtClean="0">
                <a:solidFill>
                  <a:schemeClr val="accent5">
                    <a:lumMod val="75000"/>
                  </a:schemeClr>
                </a:solidFill>
              </a:rPr>
              <a:t>education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</a:rPr>
              <a:t> community!</a:t>
            </a:r>
            <a:endParaRPr lang="it-IT" sz="30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x-none" dirty="0"/>
          </a:p>
        </p:txBody>
      </p:sp>
      <p:pic>
        <p:nvPicPr>
          <p:cNvPr id="4" name="Picture 3" descr="Screenshot 2023-06-26 at 11.0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4" y="2340440"/>
            <a:ext cx="2671049" cy="2738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94B98D-E7CE-47DE-A9A8-3C67451C1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98" y="420033"/>
            <a:ext cx="1469697" cy="14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5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285</Words>
  <Application>Microsoft Macintosh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ESREA Research Networks</vt:lpstr>
      <vt:lpstr>Open Access Book Series Research on the Education and Learning of Adults Sense / Brill Publisher</vt:lpstr>
      <vt:lpstr>Open Access Journal</vt:lpstr>
      <vt:lpstr>Events</vt:lpstr>
      <vt:lpstr>Membership benefits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ESREA</dc:title>
  <dc:creator>Slimak Slimak</dc:creator>
  <cp:lastModifiedBy>Microsoft Office User</cp:lastModifiedBy>
  <cp:revision>41</cp:revision>
  <dcterms:created xsi:type="dcterms:W3CDTF">2017-10-22T14:13:41Z</dcterms:created>
  <dcterms:modified xsi:type="dcterms:W3CDTF">2023-08-09T08:28:19Z</dcterms:modified>
</cp:coreProperties>
</file>